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5" r:id="rId9"/>
    <p:sldId id="260" r:id="rId10"/>
    <p:sldId id="264" r:id="rId11"/>
    <p:sldId id="261" r:id="rId12"/>
    <p:sldId id="267" r:id="rId13"/>
    <p:sldId id="269" r:id="rId14"/>
    <p:sldId id="271" r:id="rId15"/>
    <p:sldId id="270" r:id="rId16"/>
    <p:sldId id="272" r:id="rId17"/>
    <p:sldId id="273" r:id="rId18"/>
    <p:sldId id="274" r:id="rId19"/>
    <p:sldId id="266" r:id="rId20"/>
    <p:sldId id="262" r:id="rId21"/>
    <p:sldId id="26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8098"/>
    <a:srgbClr val="FF6A00"/>
    <a:srgbClr val="3A7CA5"/>
    <a:srgbClr val="FFFFFF"/>
    <a:srgbClr val="62B6CB"/>
    <a:srgbClr val="1284AB"/>
    <a:srgbClr val="3E4E50"/>
    <a:srgbClr val="CAE9FF"/>
    <a:srgbClr val="FF9D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9D6C88-DA45-41DB-B2C7-7C1F8C64C1BF}" v="185" dt="2020-07-13T16:22:02.3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8" y="3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microsoft.com/office/2015/10/relationships/revisionInfo" Target="revisionInfo.xml"/></Relationships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svg>
</file>

<file path=ppt/media/image16.png>
</file>

<file path=ppt/media/image17.sv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5A409-0283-4E7F-B484-7AB1310F42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AEC5C1-B0D4-4221-8B71-26D4D4CBB6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A0CE3-EBBD-4464-AE99-F37FB39AE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CFE3D-BA8B-4F59-BD1A-81FE03A53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50DC62-E566-4FA7-A96B-AAD2E945D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101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A6855-84B7-4ACD-800E-FF40EC289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30AF70-9950-48B2-AC3D-D4171C35F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AB406-173A-4F85-B3A4-C06A99243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FB21F-FA20-4A48-AAF6-A9B54BF90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AFA22-78E8-4E67-990C-1A97FD3DF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264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72C12E-D2C9-46C2-8ED8-D519C71C50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7D35E7-5B62-4B20-ABF1-2F9789C9A4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34FE8-63F4-43AA-A39F-7080B4959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EC46B-01F3-474B-94C6-48686FD4A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CAF71-11F5-4A0E-8A39-7E19F56DC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489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1A952-CBD7-4213-8BAC-4DC6B9689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4113D-AF43-4DF9-9031-9C870F462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7CB26-7BD5-4DAC-9A13-775D590E1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105EA-BF28-47DC-9E78-2820255CB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2B4F0-E93D-41F1-B3B7-4DEA8BA54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3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C0D29-83BE-4DB2-BA8F-C282C4ADB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0B485A-0902-4743-8443-F133E467FA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6B788-B9E4-4E34-9798-0DC8D75FC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71B08-A963-4DD5-BE30-F30BD6DA1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0710F-C3F7-4781-B770-4E8A539DB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43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6180D-46FA-47E9-996F-A1B6998E4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C1DBC-D6EA-4CCD-8021-32FFB2E8C3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C70B58-5881-4ED6-8AF8-8C51C765F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1555DC-7696-4396-B883-9D579C651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4AB2E2-8AB8-4A0A-AD55-2F0DFBDB1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A6DE38-11FD-487D-AEF9-9197E19D8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4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F5C63-E46C-49F3-A312-35DA9650F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FC9DF-5A0A-4AA7-9F99-1EBA06729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0C875E-A27D-460B-BD55-85DC4A7D6D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B8917-6733-40D8-897D-E4E65C80EB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DFE752-A8B7-416A-AA5C-8AD34E078A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530563-B638-47FA-A2CF-370BB3C15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F9F14A-A519-4CDC-AF33-F6878EA37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F7C9BE-5BE9-428A-96DE-4E872793E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994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9893A-05AE-4034-B59A-B1D3981E4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63D325-6CC5-4D2B-ACC6-DE20E87AB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CFD43F-BC4B-45A0-9FB5-466622B15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A0043B-902A-447E-A906-4B2496AAC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013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AF2BE1-CB5D-4BBD-9B17-CDAB1FA65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B62767-7D80-4F8C-998F-DA5FA26D0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F343B0-1369-4ACF-BB1E-28BB68352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089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4B038-9D39-48AD-9459-A7E0A0103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9D160-5AFF-4E7C-93EC-68453CEF3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AEA846-0C47-4C05-929A-5EF12311C4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01A6DA-7012-45F3-B331-5A08FCCB8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921352-773B-4D5F-9552-9EA0CC1F6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41D8E9-A683-407B-84E6-156B5BB91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176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672D-0969-4268-B101-BF92944DC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32084E-5083-46B8-A471-02B93F87C9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BBE413-D323-42C3-B1C0-8EBE949ACA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1575E6-2B34-4097-826F-D25A15FF9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87B679-D910-4FC9-8E19-B3D0F1346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020B34-2B9C-48F0-9AB8-ABFA2FD20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539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05BA70-5858-4D07-963F-01EDF9EE5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CF289A-4C9D-480B-A037-2826CB0281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7A992-C752-4C6F-9C42-0CAFD9FD1F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CBC6F-7D77-4AA8-AD37-3395DBB3A5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04645-A88F-4002-A427-AB2D83E542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332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B1502-770B-4F80-9015-D68F465D23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8757" y="588318"/>
            <a:ext cx="5337243" cy="2387600"/>
          </a:xfrm>
        </p:spPr>
        <p:txBody>
          <a:bodyPr/>
          <a:lstStyle/>
          <a:p>
            <a:r>
              <a:rPr lang="en-US" dirty="0" err="1">
                <a:solidFill>
                  <a:srgbClr val="FF6A00"/>
                </a:solidFill>
                <a:latin typeface="Montserrat Black" panose="00000A00000000000000" pitchFamily="2" charset="0"/>
              </a:rPr>
              <a:t>Cinebot</a:t>
            </a:r>
            <a:r>
              <a:rPr lang="en-US" dirty="0">
                <a:solidFill>
                  <a:srgbClr val="FF6A00"/>
                </a:solidFill>
                <a:latin typeface="Montserrat Black" panose="00000A00000000000000" pitchFamily="2" charset="0"/>
              </a:rPr>
              <a:t> Alpha</a:t>
            </a:r>
          </a:p>
        </p:txBody>
      </p:sp>
      <p:pic>
        <p:nvPicPr>
          <p:cNvPr id="5" name="Picture 4" descr="A close up of a toy&#10;&#10;Description automatically generated">
            <a:extLst>
              <a:ext uri="{FF2B5EF4-FFF2-40B4-BE49-F238E27FC236}">
                <a16:creationId xmlns:a16="http://schemas.microsoft.com/office/drawing/2014/main" id="{4BB2AB87-7710-4A21-91D9-E02190D72E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2780" y="0"/>
            <a:ext cx="496922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E5C3A6D-C835-4958-BB07-F388D0E824A7}"/>
              </a:ext>
            </a:extLst>
          </p:cNvPr>
          <p:cNvSpPr txBox="1">
            <a:spLocks/>
          </p:cNvSpPr>
          <p:nvPr/>
        </p:nvSpPr>
        <p:spPr>
          <a:xfrm>
            <a:off x="0" y="4055077"/>
            <a:ext cx="6886832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Montserrat" panose="00000500000000000000" pitchFamily="2" charset="0"/>
              </a:rPr>
              <a:t>Course project of</a:t>
            </a:r>
          </a:p>
          <a:p>
            <a:endParaRPr lang="en-US" sz="1800" b="1" dirty="0">
              <a:solidFill>
                <a:srgbClr val="FF6A00"/>
              </a:solidFill>
              <a:latin typeface="Montserrat" panose="00000500000000000000" pitchFamily="2" charset="0"/>
            </a:endParaRPr>
          </a:p>
          <a:p>
            <a:r>
              <a:rPr lang="en-US" sz="2000" b="1" dirty="0">
                <a:solidFill>
                  <a:srgbClr val="FF6A00"/>
                </a:solidFill>
                <a:latin typeface="Montserrat" panose="00000500000000000000" pitchFamily="2" charset="0"/>
              </a:rPr>
              <a:t> Nikola Totev</a:t>
            </a:r>
          </a:p>
          <a:p>
            <a:endParaRPr lang="en-US" sz="1800" dirty="0">
              <a:solidFill>
                <a:schemeClr val="bg2">
                  <a:lumMod val="25000"/>
                </a:schemeClr>
              </a:solidFill>
              <a:latin typeface="Montserrat" panose="00000500000000000000" pitchFamily="2" charset="0"/>
            </a:endParaRPr>
          </a:p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Montserrat" panose="00000500000000000000" pitchFamily="2" charset="0"/>
              </a:rPr>
              <a:t>for</a:t>
            </a:r>
          </a:p>
          <a:p>
            <a:endParaRPr lang="en-US" sz="1800" dirty="0">
              <a:solidFill>
                <a:schemeClr val="bg2">
                  <a:lumMod val="25000"/>
                </a:schemeClr>
              </a:solidFill>
              <a:latin typeface="Montserrat" panose="00000500000000000000" pitchFamily="2" charset="0"/>
            </a:endParaRPr>
          </a:p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Montserrat" panose="00000500000000000000" pitchFamily="2" charset="0"/>
              </a:rPr>
              <a:t>Practical robotics &amp; Smart Things</a:t>
            </a:r>
          </a:p>
          <a:p>
            <a:endParaRPr lang="en-US" sz="1800" dirty="0">
              <a:solidFill>
                <a:srgbClr val="FF6A00"/>
              </a:solidFill>
              <a:latin typeface="Montserrat" panose="00000500000000000000" pitchFamily="2" charset="0"/>
            </a:endParaRPr>
          </a:p>
          <a:p>
            <a:r>
              <a:rPr lang="en-US" sz="1800" i="1" dirty="0">
                <a:solidFill>
                  <a:srgbClr val="FF6A00"/>
                </a:solidFill>
                <a:latin typeface="Montserrat" panose="00000500000000000000" pitchFamily="2" charset="0"/>
              </a:rPr>
              <a:t>Sofia University </a:t>
            </a:r>
          </a:p>
          <a:p>
            <a:r>
              <a:rPr lang="en-US" sz="1800" i="1" dirty="0">
                <a:solidFill>
                  <a:srgbClr val="FF6A00"/>
                </a:solidFill>
                <a:latin typeface="Montserrat" panose="00000500000000000000" pitchFamily="2" charset="0"/>
              </a:rPr>
              <a:t>July 2020</a:t>
            </a:r>
          </a:p>
          <a:p>
            <a:endParaRPr lang="en-US" sz="1800" dirty="0">
              <a:solidFill>
                <a:srgbClr val="FF6A00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02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80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94243928-E71E-4980-8D98-FE22E01B55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7" y="844779"/>
            <a:ext cx="10702785" cy="5168442"/>
          </a:xfrm>
        </p:spPr>
      </p:pic>
    </p:spTree>
    <p:extLst>
      <p:ext uri="{BB962C8B-B14F-4D97-AF65-F5344CB8AC3E}">
        <p14:creationId xmlns:p14="http://schemas.microsoft.com/office/powerpoint/2010/main" val="1598069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80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043DC313-4272-4764-AEB0-927722BAF2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7" y="844779"/>
            <a:ext cx="10702785" cy="516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95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80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ED427637-49C3-41D0-B3AF-F85596B541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6" y="844779"/>
            <a:ext cx="10702788" cy="516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749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80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ter, person, skiing, boat&#10;&#10;Description automatically generated">
            <a:extLst>
              <a:ext uri="{FF2B5EF4-FFF2-40B4-BE49-F238E27FC236}">
                <a16:creationId xmlns:a16="http://schemas.microsoft.com/office/drawing/2014/main" id="{D32380B0-9D84-4C26-9D53-25B07DEC07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6" y="844779"/>
            <a:ext cx="10702788" cy="516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569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80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7C71E802-63A2-4B66-8095-F337C8E49A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6" y="844779"/>
            <a:ext cx="10702788" cy="516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582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Used technologies</a:t>
            </a:r>
            <a:b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</a:br>
            <a:r>
              <a:rPr lang="en-US" sz="2400" i="1" dirty="0">
                <a:solidFill>
                  <a:schemeClr val="bg2">
                    <a:lumMod val="25000"/>
                  </a:schemeClr>
                </a:solidFill>
                <a:latin typeface="Montserrat Light" panose="00000400000000000000" pitchFamily="2" charset="0"/>
              </a:rPr>
              <a:t>(hardware)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0293"/>
            <a:ext cx="10515600" cy="4351338"/>
          </a:xfrm>
        </p:spPr>
        <p:txBody>
          <a:bodyPr>
            <a:noAutofit/>
          </a:bodyPr>
          <a:lstStyle/>
          <a:p>
            <a:r>
              <a:rPr lang="en-US" dirty="0">
                <a:latin typeface="Montserrat" panose="00000500000000000000" pitchFamily="2" charset="0"/>
              </a:rPr>
              <a:t>3D Printer</a:t>
            </a:r>
          </a:p>
          <a:p>
            <a:pPr lvl="1"/>
            <a:r>
              <a:rPr lang="en-US" dirty="0" err="1">
                <a:latin typeface="Montserrat" panose="00000500000000000000" pitchFamily="2" charset="0"/>
              </a:rPr>
              <a:t>Flashforge</a:t>
            </a:r>
            <a:r>
              <a:rPr lang="en-US" dirty="0">
                <a:latin typeface="Montserrat" panose="00000500000000000000" pitchFamily="2" charset="0"/>
              </a:rPr>
              <a:t> Creator Pro</a:t>
            </a:r>
          </a:p>
          <a:p>
            <a:pPr marL="0" indent="0">
              <a:buNone/>
            </a:pPr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Raspberry Pi 4 </a:t>
            </a:r>
            <a:r>
              <a:rPr lang="en-US" sz="2400" i="1" dirty="0">
                <a:latin typeface="Montserrat" panose="00000500000000000000" pitchFamily="2" charset="0"/>
              </a:rPr>
              <a:t>(2GB)</a:t>
            </a:r>
          </a:p>
          <a:p>
            <a:pPr marL="0" indent="0">
              <a:buNone/>
            </a:pPr>
            <a:endParaRPr lang="en-US" sz="2400" i="1" dirty="0">
              <a:latin typeface="Montserrat" panose="00000500000000000000" pitchFamily="2" charset="0"/>
            </a:endParaRPr>
          </a:p>
          <a:p>
            <a:r>
              <a:rPr lang="en-US" dirty="0" err="1">
                <a:latin typeface="Montserrat" panose="00000500000000000000" pitchFamily="2" charset="0"/>
              </a:rPr>
              <a:t>Rpi</a:t>
            </a:r>
            <a:r>
              <a:rPr lang="en-US" dirty="0">
                <a:latin typeface="Montserrat" panose="00000500000000000000" pitchFamily="2" charset="0"/>
              </a:rPr>
              <a:t> Camera V2</a:t>
            </a:r>
          </a:p>
          <a:p>
            <a:pPr marL="0" indent="0">
              <a:buNone/>
            </a:pPr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Arduino Uno</a:t>
            </a:r>
          </a:p>
          <a:p>
            <a:pPr marL="0" indent="0">
              <a:buNone/>
            </a:pPr>
            <a:endParaRPr lang="en-US" dirty="0">
              <a:latin typeface="Montserrat" panose="00000500000000000000" pitchFamily="2" charset="0"/>
            </a:endParaRPr>
          </a:p>
        </p:txBody>
      </p:sp>
      <p:pic>
        <p:nvPicPr>
          <p:cNvPr id="5" name="Picture 4" descr="A picture containing blue&#10;&#10;Description automatically generated">
            <a:extLst>
              <a:ext uri="{FF2B5EF4-FFF2-40B4-BE49-F238E27FC236}">
                <a16:creationId xmlns:a16="http://schemas.microsoft.com/office/drawing/2014/main" id="{29A43180-7437-41DE-A81F-E80C1D5B8B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8431" y="796369"/>
            <a:ext cx="3288071" cy="2587557"/>
          </a:xfrm>
          <a:prstGeom prst="rect">
            <a:avLst/>
          </a:prstGeom>
        </p:spPr>
      </p:pic>
      <p:pic>
        <p:nvPicPr>
          <p:cNvPr id="7" name="Picture 6" descr="A picture containing sitting, small, monitor, table&#10;&#10;Description automatically generated">
            <a:extLst>
              <a:ext uri="{FF2B5EF4-FFF2-40B4-BE49-F238E27FC236}">
                <a16:creationId xmlns:a16="http://schemas.microsoft.com/office/drawing/2014/main" id="{19A3686D-5385-4FF7-866D-1F3E16B046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9465" y="3383926"/>
            <a:ext cx="3474074" cy="3474074"/>
          </a:xfrm>
          <a:prstGeom prst="rect">
            <a:avLst/>
          </a:prstGeom>
        </p:spPr>
      </p:pic>
      <p:pic>
        <p:nvPicPr>
          <p:cNvPr id="9" name="Picture 8" descr="A circuit board&#10;&#10;Description automatically generated">
            <a:extLst>
              <a:ext uri="{FF2B5EF4-FFF2-40B4-BE49-F238E27FC236}">
                <a16:creationId xmlns:a16="http://schemas.microsoft.com/office/drawing/2014/main" id="{6204B2FF-9218-46C8-8CF2-C300247979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9081" y="4023793"/>
            <a:ext cx="3994956" cy="2247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396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2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Used technologies</a:t>
            </a:r>
            <a:b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</a:br>
            <a:r>
              <a:rPr lang="en-US" sz="2400" i="1" dirty="0">
                <a:solidFill>
                  <a:schemeClr val="bg2">
                    <a:lumMod val="25000"/>
                  </a:schemeClr>
                </a:solidFill>
                <a:latin typeface="Montserrat Light" panose="00000400000000000000" pitchFamily="2" charset="0"/>
              </a:rPr>
              <a:t>(software)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0293"/>
            <a:ext cx="10515600" cy="4351338"/>
          </a:xfrm>
        </p:spPr>
        <p:txBody>
          <a:bodyPr>
            <a:noAutofit/>
          </a:bodyPr>
          <a:lstStyle/>
          <a:p>
            <a:r>
              <a:rPr lang="en-US" dirty="0">
                <a:latin typeface="Montserrat" panose="00000500000000000000" pitchFamily="2" charset="0"/>
              </a:rPr>
              <a:t>Languages &amp; libraries:</a:t>
            </a:r>
          </a:p>
          <a:p>
            <a:pPr lvl="1"/>
            <a:r>
              <a:rPr lang="en-US" dirty="0">
                <a:latin typeface="Montserrat" panose="00000500000000000000" pitchFamily="2" charset="0"/>
              </a:rPr>
              <a:t>C# - .NET Core, dotnet </a:t>
            </a:r>
            <a:r>
              <a:rPr lang="en-US" dirty="0" err="1">
                <a:latin typeface="Montserrat" panose="00000500000000000000" pitchFamily="2" charset="0"/>
              </a:rPr>
              <a:t>iot</a:t>
            </a:r>
            <a:endParaRPr lang="en-US" dirty="0">
              <a:latin typeface="Montserrat" panose="00000500000000000000" pitchFamily="2" charset="0"/>
            </a:endParaRPr>
          </a:p>
          <a:p>
            <a:pPr lvl="1"/>
            <a:r>
              <a:rPr lang="en-US" dirty="0">
                <a:latin typeface="Montserrat" panose="00000500000000000000" pitchFamily="2" charset="0"/>
              </a:rPr>
              <a:t>C</a:t>
            </a:r>
          </a:p>
          <a:p>
            <a:pPr lvl="1"/>
            <a:r>
              <a:rPr lang="en-US" dirty="0">
                <a:latin typeface="Montserrat" panose="00000500000000000000" pitchFamily="2" charset="0"/>
              </a:rPr>
              <a:t>Python</a:t>
            </a:r>
          </a:p>
          <a:p>
            <a:pPr lvl="1"/>
            <a:r>
              <a:rPr lang="en-US" dirty="0">
                <a:latin typeface="Montserrat" panose="00000500000000000000" pitchFamily="2" charset="0"/>
              </a:rPr>
              <a:t>OpenCV 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Operating system – Raspbian</a:t>
            </a:r>
          </a:p>
          <a:p>
            <a:pPr marL="0" indent="0">
              <a:buNone/>
            </a:pPr>
            <a:endParaRPr lang="en-US" dirty="0">
              <a:latin typeface="Montserrat" panose="00000500000000000000" pitchFamily="2" charset="0"/>
            </a:endParaRPr>
          </a:p>
          <a:p>
            <a:r>
              <a:rPr lang="en-US" dirty="0" err="1">
                <a:latin typeface="Montserrat" panose="00000500000000000000" pitchFamily="2" charset="0"/>
              </a:rPr>
              <a:t>Interprocess</a:t>
            </a:r>
            <a:r>
              <a:rPr lang="en-US" dirty="0">
                <a:latin typeface="Montserrat" panose="00000500000000000000" pitchFamily="2" charset="0"/>
              </a:rPr>
              <a:t> communication </a:t>
            </a:r>
          </a:p>
          <a:p>
            <a:pPr lvl="1"/>
            <a:r>
              <a:rPr lang="en-US" dirty="0">
                <a:latin typeface="Montserrat" panose="00000500000000000000" pitchFamily="2" charset="0"/>
              </a:rPr>
              <a:t>Unix Domain Sockets</a:t>
            </a:r>
          </a:p>
          <a:p>
            <a:pPr marL="0" indent="0">
              <a:buNone/>
            </a:pPr>
            <a:endParaRPr lang="en-US" dirty="0">
              <a:latin typeface="Montserrat" panose="00000500000000000000" pitchFamily="2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472992A-9ADD-433D-A8E3-56A7AB81BA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35469" y="398860"/>
            <a:ext cx="2425568" cy="306387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89C8FA0D-1963-4650-9322-CC64B09649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50994" y="3429000"/>
            <a:ext cx="3112850" cy="311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333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Development possibilities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Further Open-Source Development</a:t>
            </a:r>
          </a:p>
          <a:p>
            <a:endParaRPr lang="en-US" dirty="0"/>
          </a:p>
          <a:p>
            <a:r>
              <a:rPr lang="en-US" dirty="0"/>
              <a:t>Adding more sensors</a:t>
            </a:r>
          </a:p>
          <a:p>
            <a:endParaRPr lang="en-US" dirty="0"/>
          </a:p>
          <a:p>
            <a:r>
              <a:rPr lang="en-US" dirty="0"/>
              <a:t>Adding more AI features</a:t>
            </a:r>
          </a:p>
          <a:p>
            <a:endParaRPr lang="en-US" dirty="0"/>
          </a:p>
          <a:p>
            <a:r>
              <a:rPr lang="en-US" dirty="0"/>
              <a:t>Improving motion system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82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Time for a demo</a:t>
            </a:r>
          </a:p>
        </p:txBody>
      </p:sp>
    </p:spTree>
    <p:extLst>
      <p:ext uri="{BB962C8B-B14F-4D97-AF65-F5344CB8AC3E}">
        <p14:creationId xmlns:p14="http://schemas.microsoft.com/office/powerpoint/2010/main" val="921548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25C5C8-3EBA-4CAE-9A6F-126597A6E5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343" y="322305"/>
            <a:ext cx="5257800" cy="6213389"/>
          </a:xfrm>
        </p:spPr>
        <p:txBody>
          <a:bodyPr>
            <a:noAutofit/>
          </a:bodyPr>
          <a:lstStyle/>
          <a:p>
            <a:r>
              <a:rPr lang="en-US" sz="2600" dirty="0">
                <a:latin typeface="Montserrat" panose="00000500000000000000" pitchFamily="2" charset="0"/>
              </a:rPr>
              <a:t>Project overview</a:t>
            </a:r>
          </a:p>
          <a:p>
            <a:endParaRPr lang="en-US" sz="2600" dirty="0">
              <a:latin typeface="Montserrat" panose="00000500000000000000" pitchFamily="2" charset="0"/>
            </a:endParaRPr>
          </a:p>
          <a:p>
            <a:r>
              <a:rPr lang="en-US" sz="2600" dirty="0">
                <a:latin typeface="Montserrat" panose="00000500000000000000" pitchFamily="2" charset="0"/>
              </a:rPr>
              <a:t>Design Concepts</a:t>
            </a:r>
          </a:p>
          <a:p>
            <a:endParaRPr lang="en-US" sz="2600" dirty="0">
              <a:latin typeface="Montserrat" panose="00000500000000000000" pitchFamily="2" charset="0"/>
            </a:endParaRPr>
          </a:p>
          <a:p>
            <a:r>
              <a:rPr lang="en-US" sz="2600" dirty="0">
                <a:latin typeface="Montserrat" panose="00000500000000000000" pitchFamily="2" charset="0"/>
              </a:rPr>
              <a:t>Design challenges </a:t>
            </a:r>
          </a:p>
          <a:p>
            <a:endParaRPr lang="en-US" sz="2600" dirty="0">
              <a:latin typeface="Montserrat" panose="00000500000000000000" pitchFamily="2" charset="0"/>
            </a:endParaRPr>
          </a:p>
          <a:p>
            <a:r>
              <a:rPr lang="en-US" sz="2600" dirty="0">
                <a:latin typeface="Montserrat" panose="00000500000000000000" pitchFamily="2" charset="0"/>
              </a:rPr>
              <a:t>Key features</a:t>
            </a:r>
          </a:p>
          <a:p>
            <a:endParaRPr lang="en-US" sz="2600" dirty="0">
              <a:latin typeface="Montserrat" panose="00000500000000000000" pitchFamily="2" charset="0"/>
            </a:endParaRPr>
          </a:p>
          <a:p>
            <a:r>
              <a:rPr lang="en-US" sz="2600" dirty="0">
                <a:latin typeface="Montserrat" panose="00000500000000000000" pitchFamily="2" charset="0"/>
              </a:rPr>
              <a:t>Used technologies</a:t>
            </a:r>
          </a:p>
          <a:p>
            <a:endParaRPr lang="en-US" sz="2600" dirty="0">
              <a:latin typeface="Montserrat" panose="00000500000000000000" pitchFamily="2" charset="0"/>
            </a:endParaRPr>
          </a:p>
          <a:p>
            <a:r>
              <a:rPr lang="en-US" sz="2600" dirty="0">
                <a:latin typeface="Montserrat" panose="00000500000000000000" pitchFamily="2" charset="0"/>
              </a:rPr>
              <a:t>Development possibilities</a:t>
            </a:r>
          </a:p>
          <a:p>
            <a:pPr marL="0" indent="0">
              <a:buNone/>
            </a:pPr>
            <a:endParaRPr lang="en-US" sz="2600" dirty="0">
              <a:latin typeface="Montserrat" panose="00000500000000000000" pitchFamily="2" charset="0"/>
            </a:endParaRPr>
          </a:p>
          <a:p>
            <a:r>
              <a:rPr lang="en-US" sz="2600" dirty="0">
                <a:latin typeface="Montserrat" panose="00000500000000000000" pitchFamily="2" charset="0"/>
              </a:rPr>
              <a:t>Demo</a:t>
            </a:r>
            <a:endParaRPr lang="en-US" sz="2600" dirty="0">
              <a:effectLst/>
              <a:latin typeface="Montserrat" panose="00000500000000000000" pitchFamily="2" charset="0"/>
            </a:endParaRPr>
          </a:p>
        </p:txBody>
      </p:sp>
      <p:pic>
        <p:nvPicPr>
          <p:cNvPr id="5" name="Picture 4" descr="A picture containing table, pair, air, holding&#10;&#10;Description automatically generated">
            <a:extLst>
              <a:ext uri="{FF2B5EF4-FFF2-40B4-BE49-F238E27FC236}">
                <a16:creationId xmlns:a16="http://schemas.microsoft.com/office/drawing/2014/main" id="{665EEEDF-95EE-4AA2-96AB-EB0D814491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858" y="0"/>
            <a:ext cx="58451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281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9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1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5813"/>
            <a:ext cx="5580492" cy="435133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Montserrat" panose="00000500000000000000" pitchFamily="2" charset="0"/>
              </a:rPr>
              <a:t>What is it?</a:t>
            </a:r>
          </a:p>
          <a:p>
            <a:endParaRPr lang="en-US" sz="3200" dirty="0">
              <a:latin typeface="Montserrat" panose="00000500000000000000" pitchFamily="2" charset="0"/>
            </a:endParaRPr>
          </a:p>
          <a:p>
            <a:r>
              <a:rPr lang="en-US" sz="3200" dirty="0">
                <a:latin typeface="Montserrat" panose="00000500000000000000" pitchFamily="2" charset="0"/>
              </a:rPr>
              <a:t>How is it made?</a:t>
            </a:r>
          </a:p>
          <a:p>
            <a:endParaRPr lang="en-US" sz="3200" dirty="0">
              <a:latin typeface="Montserrat" panose="00000500000000000000" pitchFamily="2" charset="0"/>
            </a:endParaRPr>
          </a:p>
          <a:p>
            <a:r>
              <a:rPr lang="en-US" sz="3200" dirty="0">
                <a:latin typeface="Montserrat" panose="00000500000000000000" pitchFamily="2" charset="0"/>
              </a:rPr>
              <a:t>What can it do?</a:t>
            </a:r>
          </a:p>
          <a:p>
            <a:endParaRPr lang="en-US" sz="3200" dirty="0">
              <a:latin typeface="Montserrat" panose="00000500000000000000" pitchFamily="2" charset="0"/>
            </a:endParaRPr>
          </a:p>
          <a:p>
            <a:r>
              <a:rPr lang="en-US" sz="3200" dirty="0">
                <a:latin typeface="Montserrat" panose="00000500000000000000" pitchFamily="2" charset="0"/>
              </a:rPr>
              <a:t>What can it be used for?</a:t>
            </a:r>
          </a:p>
        </p:txBody>
      </p:sp>
      <p:pic>
        <p:nvPicPr>
          <p:cNvPr id="5" name="Picture 4" descr="A picture containing young, person&#10;&#10;Description automatically generated">
            <a:extLst>
              <a:ext uri="{FF2B5EF4-FFF2-40B4-BE49-F238E27FC236}">
                <a16:creationId xmlns:a16="http://schemas.microsoft.com/office/drawing/2014/main" id="{C9A35D9C-2849-4DE3-B81A-118FA74EB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7068" y="0"/>
            <a:ext cx="5580492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52024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7207BA6-9D3D-4B56-B0B8-A5639BB57B90}"/>
              </a:ext>
            </a:extLst>
          </p:cNvPr>
          <p:cNvSpPr/>
          <p:nvPr/>
        </p:nvSpPr>
        <p:spPr>
          <a:xfrm rot="1606595">
            <a:off x="5881026" y="-860611"/>
            <a:ext cx="7449245" cy="9814647"/>
          </a:xfrm>
          <a:custGeom>
            <a:avLst/>
            <a:gdLst>
              <a:gd name="connsiteX0" fmla="*/ 0 w 7815117"/>
              <a:gd name="connsiteY0" fmla="*/ 0 h 10735968"/>
              <a:gd name="connsiteX1" fmla="*/ 7815117 w 7815117"/>
              <a:gd name="connsiteY1" fmla="*/ 0 h 10735968"/>
              <a:gd name="connsiteX2" fmla="*/ 7815117 w 7815117"/>
              <a:gd name="connsiteY2" fmla="*/ 10735968 h 10735968"/>
              <a:gd name="connsiteX3" fmla="*/ 0 w 7815117"/>
              <a:gd name="connsiteY3" fmla="*/ 10735968 h 10735968"/>
              <a:gd name="connsiteX4" fmla="*/ 0 w 7815117"/>
              <a:gd name="connsiteY4" fmla="*/ 0 h 10735968"/>
              <a:gd name="connsiteX0" fmla="*/ 325676 w 7815117"/>
              <a:gd name="connsiteY0" fmla="*/ 2062945 h 10735968"/>
              <a:gd name="connsiteX1" fmla="*/ 7815117 w 7815117"/>
              <a:gd name="connsiteY1" fmla="*/ 0 h 10735968"/>
              <a:gd name="connsiteX2" fmla="*/ 7815117 w 7815117"/>
              <a:gd name="connsiteY2" fmla="*/ 10735968 h 10735968"/>
              <a:gd name="connsiteX3" fmla="*/ 0 w 7815117"/>
              <a:gd name="connsiteY3" fmla="*/ 10735968 h 10735968"/>
              <a:gd name="connsiteX4" fmla="*/ 325676 w 7815117"/>
              <a:gd name="connsiteY4" fmla="*/ 2062945 h 10735968"/>
              <a:gd name="connsiteX0" fmla="*/ 325676 w 7815117"/>
              <a:gd name="connsiteY0" fmla="*/ 1875252 h 10548275"/>
              <a:gd name="connsiteX1" fmla="*/ 4446965 w 7815117"/>
              <a:gd name="connsiteY1" fmla="*/ 0 h 10548275"/>
              <a:gd name="connsiteX2" fmla="*/ 7815117 w 7815117"/>
              <a:gd name="connsiteY2" fmla="*/ 10548275 h 10548275"/>
              <a:gd name="connsiteX3" fmla="*/ 0 w 7815117"/>
              <a:gd name="connsiteY3" fmla="*/ 10548275 h 10548275"/>
              <a:gd name="connsiteX4" fmla="*/ 325676 w 7815117"/>
              <a:gd name="connsiteY4" fmla="*/ 1875252 h 10548275"/>
              <a:gd name="connsiteX0" fmla="*/ 384764 w 7815117"/>
              <a:gd name="connsiteY0" fmla="*/ 2056782 h 10548275"/>
              <a:gd name="connsiteX1" fmla="*/ 4446965 w 7815117"/>
              <a:gd name="connsiteY1" fmla="*/ 0 h 10548275"/>
              <a:gd name="connsiteX2" fmla="*/ 7815117 w 7815117"/>
              <a:gd name="connsiteY2" fmla="*/ 10548275 h 10548275"/>
              <a:gd name="connsiteX3" fmla="*/ 0 w 7815117"/>
              <a:gd name="connsiteY3" fmla="*/ 10548275 h 10548275"/>
              <a:gd name="connsiteX4" fmla="*/ 384764 w 7815117"/>
              <a:gd name="connsiteY4" fmla="*/ 2056782 h 10548275"/>
              <a:gd name="connsiteX0" fmla="*/ 384764 w 7506849"/>
              <a:gd name="connsiteY0" fmla="*/ 2056782 h 10548275"/>
              <a:gd name="connsiteX1" fmla="*/ 4446965 w 7506849"/>
              <a:gd name="connsiteY1" fmla="*/ 0 h 10548275"/>
              <a:gd name="connsiteX2" fmla="*/ 7506849 w 7506849"/>
              <a:gd name="connsiteY2" fmla="*/ 6167967 h 10548275"/>
              <a:gd name="connsiteX3" fmla="*/ 0 w 7506849"/>
              <a:gd name="connsiteY3" fmla="*/ 10548275 h 10548275"/>
              <a:gd name="connsiteX4" fmla="*/ 384764 w 7506849"/>
              <a:gd name="connsiteY4" fmla="*/ 2056782 h 10548275"/>
              <a:gd name="connsiteX0" fmla="*/ 283497 w 7405582"/>
              <a:gd name="connsiteY0" fmla="*/ 2056782 h 9846870"/>
              <a:gd name="connsiteX1" fmla="*/ 4345698 w 7405582"/>
              <a:gd name="connsiteY1" fmla="*/ 0 h 9846870"/>
              <a:gd name="connsiteX2" fmla="*/ 7405582 w 7405582"/>
              <a:gd name="connsiteY2" fmla="*/ 6167967 h 9846870"/>
              <a:gd name="connsiteX3" fmla="*/ 0 w 7405582"/>
              <a:gd name="connsiteY3" fmla="*/ 9846870 h 9846870"/>
              <a:gd name="connsiteX4" fmla="*/ 283497 w 7405582"/>
              <a:gd name="connsiteY4" fmla="*/ 2056782 h 9846870"/>
              <a:gd name="connsiteX0" fmla="*/ 283497 w 7548478"/>
              <a:gd name="connsiteY0" fmla="*/ 2056782 h 9846870"/>
              <a:gd name="connsiteX1" fmla="*/ 4345698 w 7548478"/>
              <a:gd name="connsiteY1" fmla="*/ 0 h 9846870"/>
              <a:gd name="connsiteX2" fmla="*/ 7548478 w 7548478"/>
              <a:gd name="connsiteY2" fmla="*/ 6193404 h 9846870"/>
              <a:gd name="connsiteX3" fmla="*/ 0 w 7548478"/>
              <a:gd name="connsiteY3" fmla="*/ 9846870 h 9846870"/>
              <a:gd name="connsiteX4" fmla="*/ 283497 w 7548478"/>
              <a:gd name="connsiteY4" fmla="*/ 2056782 h 9846870"/>
              <a:gd name="connsiteX0" fmla="*/ 250564 w 7515545"/>
              <a:gd name="connsiteY0" fmla="*/ 2056782 h 9976569"/>
              <a:gd name="connsiteX1" fmla="*/ 4312765 w 7515545"/>
              <a:gd name="connsiteY1" fmla="*/ 0 h 9976569"/>
              <a:gd name="connsiteX2" fmla="*/ 7515545 w 7515545"/>
              <a:gd name="connsiteY2" fmla="*/ 6193404 h 9976569"/>
              <a:gd name="connsiteX3" fmla="*/ 0 w 7515545"/>
              <a:gd name="connsiteY3" fmla="*/ 9976569 h 9976569"/>
              <a:gd name="connsiteX4" fmla="*/ 250564 w 7515545"/>
              <a:gd name="connsiteY4" fmla="*/ 2056782 h 9976569"/>
              <a:gd name="connsiteX0" fmla="*/ 282300 w 7515545"/>
              <a:gd name="connsiteY0" fmla="*/ 1861934 h 9976569"/>
              <a:gd name="connsiteX1" fmla="*/ 4312765 w 7515545"/>
              <a:gd name="connsiteY1" fmla="*/ 0 h 9976569"/>
              <a:gd name="connsiteX2" fmla="*/ 7515545 w 7515545"/>
              <a:gd name="connsiteY2" fmla="*/ 6193404 h 9976569"/>
              <a:gd name="connsiteX3" fmla="*/ 0 w 7515545"/>
              <a:gd name="connsiteY3" fmla="*/ 9976569 h 9976569"/>
              <a:gd name="connsiteX4" fmla="*/ 282300 w 7515545"/>
              <a:gd name="connsiteY4" fmla="*/ 1861934 h 9976569"/>
              <a:gd name="connsiteX0" fmla="*/ 282300 w 7515545"/>
              <a:gd name="connsiteY0" fmla="*/ 1952639 h 10067274"/>
              <a:gd name="connsiteX1" fmla="*/ 4266993 w 7515545"/>
              <a:gd name="connsiteY1" fmla="*/ 0 h 10067274"/>
              <a:gd name="connsiteX2" fmla="*/ 7515545 w 7515545"/>
              <a:gd name="connsiteY2" fmla="*/ 6284109 h 10067274"/>
              <a:gd name="connsiteX3" fmla="*/ 0 w 7515545"/>
              <a:gd name="connsiteY3" fmla="*/ 10067274 h 10067274"/>
              <a:gd name="connsiteX4" fmla="*/ 282300 w 7515545"/>
              <a:gd name="connsiteY4" fmla="*/ 1952639 h 10067274"/>
              <a:gd name="connsiteX0" fmla="*/ 49057 w 7515545"/>
              <a:gd name="connsiteY0" fmla="*/ 2070338 h 10067274"/>
              <a:gd name="connsiteX1" fmla="*/ 4266993 w 7515545"/>
              <a:gd name="connsiteY1" fmla="*/ 0 h 10067274"/>
              <a:gd name="connsiteX2" fmla="*/ 7515545 w 7515545"/>
              <a:gd name="connsiteY2" fmla="*/ 6284109 h 10067274"/>
              <a:gd name="connsiteX3" fmla="*/ 0 w 7515545"/>
              <a:gd name="connsiteY3" fmla="*/ 10067274 h 10067274"/>
              <a:gd name="connsiteX4" fmla="*/ 49057 w 7515545"/>
              <a:gd name="connsiteY4" fmla="*/ 2070338 h 10067274"/>
              <a:gd name="connsiteX0" fmla="*/ 0 w 7466488"/>
              <a:gd name="connsiteY0" fmla="*/ 2070338 h 9762997"/>
              <a:gd name="connsiteX1" fmla="*/ 4217936 w 7466488"/>
              <a:gd name="connsiteY1" fmla="*/ 0 h 9762997"/>
              <a:gd name="connsiteX2" fmla="*/ 7466488 w 7466488"/>
              <a:gd name="connsiteY2" fmla="*/ 6284109 h 9762997"/>
              <a:gd name="connsiteX3" fmla="*/ 448209 w 7466488"/>
              <a:gd name="connsiteY3" fmla="*/ 9762997 h 9762997"/>
              <a:gd name="connsiteX4" fmla="*/ 0 w 7466488"/>
              <a:gd name="connsiteY4" fmla="*/ 2070338 h 9762997"/>
              <a:gd name="connsiteX0" fmla="*/ 0 w 7466488"/>
              <a:gd name="connsiteY0" fmla="*/ 2070338 h 9702056"/>
              <a:gd name="connsiteX1" fmla="*/ 4217936 w 7466488"/>
              <a:gd name="connsiteY1" fmla="*/ 0 h 9702056"/>
              <a:gd name="connsiteX2" fmla="*/ 7466488 w 7466488"/>
              <a:gd name="connsiteY2" fmla="*/ 6284109 h 9702056"/>
              <a:gd name="connsiteX3" fmla="*/ 801542 w 7466488"/>
              <a:gd name="connsiteY3" fmla="*/ 9702056 h 9702056"/>
              <a:gd name="connsiteX4" fmla="*/ 0 w 7466488"/>
              <a:gd name="connsiteY4" fmla="*/ 2070338 h 9702056"/>
              <a:gd name="connsiteX0" fmla="*/ 0 w 7466488"/>
              <a:gd name="connsiteY0" fmla="*/ 2070338 h 9629814"/>
              <a:gd name="connsiteX1" fmla="*/ 4217936 w 7466488"/>
              <a:gd name="connsiteY1" fmla="*/ 0 h 9629814"/>
              <a:gd name="connsiteX2" fmla="*/ 7466488 w 7466488"/>
              <a:gd name="connsiteY2" fmla="*/ 6284109 h 9629814"/>
              <a:gd name="connsiteX3" fmla="*/ 754418 w 7466488"/>
              <a:gd name="connsiteY3" fmla="*/ 9629814 h 9629814"/>
              <a:gd name="connsiteX4" fmla="*/ 0 w 7466488"/>
              <a:gd name="connsiteY4" fmla="*/ 2070338 h 9629814"/>
              <a:gd name="connsiteX0" fmla="*/ 0 w 7466488"/>
              <a:gd name="connsiteY0" fmla="*/ 2070338 h 9805908"/>
              <a:gd name="connsiteX1" fmla="*/ 4217936 w 7466488"/>
              <a:gd name="connsiteY1" fmla="*/ 0 h 9805908"/>
              <a:gd name="connsiteX2" fmla="*/ 7466488 w 7466488"/>
              <a:gd name="connsiteY2" fmla="*/ 6284109 h 9805908"/>
              <a:gd name="connsiteX3" fmla="*/ 363172 w 7466488"/>
              <a:gd name="connsiteY3" fmla="*/ 9805908 h 9805908"/>
              <a:gd name="connsiteX4" fmla="*/ 0 w 7466488"/>
              <a:gd name="connsiteY4" fmla="*/ 2070338 h 9805908"/>
              <a:gd name="connsiteX0" fmla="*/ 0 w 7466488"/>
              <a:gd name="connsiteY0" fmla="*/ 2070338 h 9823151"/>
              <a:gd name="connsiteX1" fmla="*/ 4217936 w 7466488"/>
              <a:gd name="connsiteY1" fmla="*/ 0 h 9823151"/>
              <a:gd name="connsiteX2" fmla="*/ 7466488 w 7466488"/>
              <a:gd name="connsiteY2" fmla="*/ 6284109 h 9823151"/>
              <a:gd name="connsiteX3" fmla="*/ 307859 w 7466488"/>
              <a:gd name="connsiteY3" fmla="*/ 9823151 h 9823151"/>
              <a:gd name="connsiteX4" fmla="*/ 0 w 7466488"/>
              <a:gd name="connsiteY4" fmla="*/ 2070338 h 9823151"/>
              <a:gd name="connsiteX0" fmla="*/ 0 w 7466488"/>
              <a:gd name="connsiteY0" fmla="*/ 2070338 h 9814647"/>
              <a:gd name="connsiteX1" fmla="*/ 4217936 w 7466488"/>
              <a:gd name="connsiteY1" fmla="*/ 0 h 9814647"/>
              <a:gd name="connsiteX2" fmla="*/ 7466488 w 7466488"/>
              <a:gd name="connsiteY2" fmla="*/ 6284109 h 9814647"/>
              <a:gd name="connsiteX3" fmla="*/ 303568 w 7466488"/>
              <a:gd name="connsiteY3" fmla="*/ 9814647 h 9814647"/>
              <a:gd name="connsiteX4" fmla="*/ 0 w 7466488"/>
              <a:gd name="connsiteY4" fmla="*/ 2070338 h 9814647"/>
              <a:gd name="connsiteX0" fmla="*/ 0 w 7449245"/>
              <a:gd name="connsiteY0" fmla="*/ 2125651 h 9814647"/>
              <a:gd name="connsiteX1" fmla="*/ 4200693 w 7449245"/>
              <a:gd name="connsiteY1" fmla="*/ 0 h 9814647"/>
              <a:gd name="connsiteX2" fmla="*/ 7449245 w 7449245"/>
              <a:gd name="connsiteY2" fmla="*/ 6284109 h 9814647"/>
              <a:gd name="connsiteX3" fmla="*/ 286325 w 7449245"/>
              <a:gd name="connsiteY3" fmla="*/ 9814647 h 9814647"/>
              <a:gd name="connsiteX4" fmla="*/ 0 w 7449245"/>
              <a:gd name="connsiteY4" fmla="*/ 2125651 h 9814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49245" h="9814647">
                <a:moveTo>
                  <a:pt x="0" y="2125651"/>
                </a:moveTo>
                <a:lnTo>
                  <a:pt x="4200693" y="0"/>
                </a:lnTo>
                <a:lnTo>
                  <a:pt x="7449245" y="6284109"/>
                </a:lnTo>
                <a:lnTo>
                  <a:pt x="286325" y="9814647"/>
                </a:lnTo>
                <a:lnTo>
                  <a:pt x="0" y="2125651"/>
                </a:lnTo>
                <a:close/>
              </a:path>
            </a:pathLst>
          </a:custGeom>
          <a:solidFill>
            <a:srgbClr val="4E80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Design Concepts</a:t>
            </a:r>
            <a:b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</a:br>
            <a:r>
              <a:rPr lang="en-US" sz="2400" i="1" dirty="0">
                <a:solidFill>
                  <a:schemeClr val="bg2">
                    <a:lumMod val="25000"/>
                  </a:schemeClr>
                </a:solidFill>
                <a:latin typeface="Montserrat Light" panose="00000400000000000000" pitchFamily="2" charset="0"/>
              </a:rPr>
              <a:t>(hardware)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37454" cy="4351338"/>
          </a:xfrm>
        </p:spPr>
        <p:txBody>
          <a:bodyPr/>
          <a:lstStyle/>
          <a:p>
            <a:r>
              <a:rPr lang="en-US" sz="4200" dirty="0">
                <a:latin typeface="Montserrat" panose="00000500000000000000" pitchFamily="2" charset="0"/>
              </a:rPr>
              <a:t>Modularity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Simplicity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3D Printable</a:t>
            </a:r>
          </a:p>
          <a:p>
            <a:endParaRPr lang="en-US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CAE3E0DB-D419-4C25-9E9A-8BD9A5D31F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709" y="3608518"/>
            <a:ext cx="4991191" cy="2884357"/>
          </a:xfrm>
          <a:prstGeom prst="rect">
            <a:avLst/>
          </a:prstGeom>
        </p:spPr>
      </p:pic>
      <p:pic>
        <p:nvPicPr>
          <p:cNvPr id="7" name="Picture 6" descr="A picture containing remote, blue, television, game&#10;&#10;Description automatically generated">
            <a:extLst>
              <a:ext uri="{FF2B5EF4-FFF2-40B4-BE49-F238E27FC236}">
                <a16:creationId xmlns:a16="http://schemas.microsoft.com/office/drawing/2014/main" id="{5253634D-37F8-4C3A-A5EA-2C4D4B04FD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803" y="532158"/>
            <a:ext cx="3505097" cy="271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593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5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5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Design Concepts</a:t>
            </a:r>
            <a:b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</a:br>
            <a:r>
              <a:rPr lang="en-US" sz="2400" i="1" dirty="0">
                <a:solidFill>
                  <a:schemeClr val="bg2">
                    <a:lumMod val="25000"/>
                  </a:schemeClr>
                </a:solidFill>
                <a:latin typeface="Montserrat Light" panose="00000400000000000000" pitchFamily="2" charset="0"/>
              </a:rPr>
              <a:t>(software)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6903"/>
            <a:ext cx="10515600" cy="3553683"/>
          </a:xfrm>
        </p:spPr>
        <p:txBody>
          <a:bodyPr/>
          <a:lstStyle/>
          <a:p>
            <a:r>
              <a:rPr lang="en-US" sz="4200" dirty="0">
                <a:latin typeface="Montserrat" panose="00000500000000000000" pitchFamily="2" charset="0"/>
              </a:rPr>
              <a:t>Safety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Modularity</a:t>
            </a:r>
          </a:p>
          <a:p>
            <a:pPr marL="0" indent="0">
              <a:buNone/>
            </a:pPr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High fault tolerance 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654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Design Challenges </a:t>
            </a:r>
            <a:b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</a:br>
            <a:r>
              <a:rPr lang="en-US" sz="2400" i="1" dirty="0">
                <a:solidFill>
                  <a:schemeClr val="bg2">
                    <a:lumMod val="25000"/>
                  </a:schemeClr>
                </a:solidFill>
                <a:latin typeface="Montserrat Light" panose="00000400000000000000" pitchFamily="2" charset="0"/>
              </a:rPr>
              <a:t>(hardware)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597" y="2345724"/>
            <a:ext cx="11180805" cy="3445476"/>
          </a:xfrm>
        </p:spPr>
        <p:txBody>
          <a:bodyPr>
            <a:noAutofit/>
          </a:bodyPr>
          <a:lstStyle/>
          <a:p>
            <a:r>
              <a:rPr lang="en-US" sz="3600" dirty="0">
                <a:latin typeface="Montserrat" panose="00000500000000000000" pitchFamily="2" charset="0"/>
              </a:rPr>
              <a:t>No experience with 3D printing or CAD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Unfamiliar with best practices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Lack of knowledge about components</a:t>
            </a:r>
          </a:p>
        </p:txBody>
      </p:sp>
    </p:spTree>
    <p:extLst>
      <p:ext uri="{BB962C8B-B14F-4D97-AF65-F5344CB8AC3E}">
        <p14:creationId xmlns:p14="http://schemas.microsoft.com/office/powerpoint/2010/main" val="2557129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Design Challenges  </a:t>
            </a:r>
            <a:b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</a:br>
            <a:r>
              <a:rPr lang="en-US" sz="2400" i="1" dirty="0">
                <a:solidFill>
                  <a:schemeClr val="bg2">
                    <a:lumMod val="25000"/>
                  </a:schemeClr>
                </a:solidFill>
                <a:latin typeface="Montserrat Light" panose="00000400000000000000" pitchFamily="2" charset="0"/>
              </a:rPr>
              <a:t>(software)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7431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Montserrat" panose="00000500000000000000" pitchFamily="2" charset="0"/>
              </a:rPr>
              <a:t>First time working with Raspberry Pi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No experience programming for Linux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Programming a physical machine 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 err="1">
                <a:latin typeface="Montserrat" panose="00000500000000000000" pitchFamily="2" charset="0"/>
              </a:rPr>
              <a:t>Interprocess</a:t>
            </a:r>
            <a:r>
              <a:rPr lang="en-US" dirty="0">
                <a:latin typeface="Montserrat" panose="00000500000000000000" pitchFamily="2" charset="0"/>
              </a:rPr>
              <a:t> communication with UDS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Communication between </a:t>
            </a:r>
            <a:r>
              <a:rPr lang="en-US" dirty="0" err="1">
                <a:latin typeface="Montserrat" panose="00000500000000000000" pitchFamily="2" charset="0"/>
              </a:rPr>
              <a:t>Rpi</a:t>
            </a:r>
            <a:r>
              <a:rPr lang="en-US" dirty="0">
                <a:latin typeface="Montserrat" panose="00000500000000000000" pitchFamily="2" charset="0"/>
              </a:rPr>
              <a:t> &amp; Arduino via Serial </a:t>
            </a:r>
          </a:p>
        </p:txBody>
      </p:sp>
    </p:spTree>
    <p:extLst>
      <p:ext uri="{BB962C8B-B14F-4D97-AF65-F5344CB8AC3E}">
        <p14:creationId xmlns:p14="http://schemas.microsoft.com/office/powerpoint/2010/main" val="204158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1531"/>
            <a:ext cx="10515600" cy="4891344"/>
          </a:xfrm>
        </p:spPr>
        <p:txBody>
          <a:bodyPr>
            <a:noAutofit/>
          </a:bodyPr>
          <a:lstStyle/>
          <a:p>
            <a:r>
              <a:rPr lang="en-US" sz="2200" dirty="0">
                <a:latin typeface="Montserrat" panose="00000500000000000000" pitchFamily="2" charset="0"/>
              </a:rPr>
              <a:t>Stepper manual move mode (multithreaded) </a:t>
            </a:r>
          </a:p>
          <a:p>
            <a:endParaRPr lang="en-US" sz="2200" dirty="0">
              <a:latin typeface="Montserrat" panose="00000500000000000000" pitchFamily="2" charset="0"/>
            </a:endParaRPr>
          </a:p>
          <a:p>
            <a:r>
              <a:rPr lang="en-US" sz="2200" dirty="0">
                <a:latin typeface="Montserrat" panose="00000500000000000000" pitchFamily="2" charset="0"/>
              </a:rPr>
              <a:t>Gimbal manual move mode </a:t>
            </a:r>
          </a:p>
          <a:p>
            <a:endParaRPr lang="en-US" sz="2200" dirty="0">
              <a:latin typeface="Montserrat" panose="00000500000000000000" pitchFamily="2" charset="0"/>
            </a:endParaRPr>
          </a:p>
          <a:p>
            <a:r>
              <a:rPr lang="en-US" sz="2200" dirty="0">
                <a:latin typeface="Montserrat" panose="00000500000000000000" pitchFamily="2" charset="0"/>
              </a:rPr>
              <a:t>Stepper record mode</a:t>
            </a:r>
          </a:p>
          <a:p>
            <a:endParaRPr lang="en-US" sz="2200" dirty="0">
              <a:latin typeface="Montserrat" panose="00000500000000000000" pitchFamily="2" charset="0"/>
            </a:endParaRPr>
          </a:p>
          <a:p>
            <a:r>
              <a:rPr lang="en-US" sz="2200" dirty="0">
                <a:latin typeface="Montserrat" panose="00000500000000000000" pitchFamily="2" charset="0"/>
              </a:rPr>
              <a:t>Gimbal record mode </a:t>
            </a:r>
          </a:p>
          <a:p>
            <a:endParaRPr lang="en-US" sz="2200" dirty="0">
              <a:latin typeface="Montserrat" panose="00000500000000000000" pitchFamily="2" charset="0"/>
            </a:endParaRPr>
          </a:p>
          <a:p>
            <a:r>
              <a:rPr lang="en-US" sz="2200" dirty="0">
                <a:latin typeface="Montserrat" panose="00000500000000000000" pitchFamily="2" charset="0"/>
              </a:rPr>
              <a:t>Replay mode </a:t>
            </a:r>
          </a:p>
          <a:p>
            <a:endParaRPr lang="en-US" sz="2200" dirty="0">
              <a:latin typeface="Montserrat" panose="00000500000000000000" pitchFamily="2" charset="0"/>
            </a:endParaRPr>
          </a:p>
          <a:p>
            <a:r>
              <a:rPr lang="en-US" sz="2200" dirty="0">
                <a:latin typeface="Montserrat" panose="00000500000000000000" pitchFamily="2" charset="0"/>
              </a:rPr>
              <a:t>Facial tracking (pan only)</a:t>
            </a:r>
          </a:p>
        </p:txBody>
      </p:sp>
    </p:spTree>
    <p:extLst>
      <p:ext uri="{BB962C8B-B14F-4D97-AF65-F5344CB8AC3E}">
        <p14:creationId xmlns:p14="http://schemas.microsoft.com/office/powerpoint/2010/main" val="1014060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 err="1">
                <a:solidFill>
                  <a:srgbClr val="FF6A00"/>
                </a:solidFill>
                <a:latin typeface="Montserrat Black" panose="00000A00000000000000" pitchFamily="2" charset="0"/>
              </a:rPr>
              <a:t>Quintic</a:t>
            </a:r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 Polynomial Trajectory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F03974C-E142-4F4E-B210-11AA61A1ED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29886"/>
            <a:ext cx="10515600" cy="3660775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Montserrat" panose="00000500000000000000" pitchFamily="2" charset="0"/>
              </a:rPr>
              <a:t>What is it?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Why do we need it?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4062659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E0A40EC6ADC91459D280C489679A65F" ma:contentTypeVersion="8" ma:contentTypeDescription="Create a new document." ma:contentTypeScope="" ma:versionID="29551aefaa98c399b03acf1b99073c4e">
  <xsd:schema xmlns:xsd="http://www.w3.org/2001/XMLSchema" xmlns:xs="http://www.w3.org/2001/XMLSchema" xmlns:p="http://schemas.microsoft.com/office/2006/metadata/properties" xmlns:ns3="9a65691c-0919-4db0-bce1-e54aca08a769" targetNamespace="http://schemas.microsoft.com/office/2006/metadata/properties" ma:root="true" ma:fieldsID="f83f529ba9d4a1db3c6736d30008a822" ns3:_="">
    <xsd:import namespace="9a65691c-0919-4db0-bce1-e54aca08a76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65691c-0919-4db0-bce1-e54aca08a76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94B49DC-F01D-4035-B7FC-853AC191F97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a65691c-0919-4db0-bce1-e54aca08a76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39910B0-FDA8-4712-AEB9-F424168A0074}">
  <ds:schemaRefs>
    <ds:schemaRef ds:uri="http://www.w3.org/XML/1998/namespace"/>
    <ds:schemaRef ds:uri="http://purl.org/dc/elements/1.1/"/>
    <ds:schemaRef ds:uri="http://purl.org/dc/dcmitype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9a65691c-0919-4db0-bce1-e54aca08a769"/>
    <ds:schemaRef ds:uri="http://schemas.microsoft.com/office/infopath/2007/PartnerControl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38ABB156-F45B-4DAF-9540-EE3F50A7F2A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724</TotalTime>
  <Words>242</Words>
  <Application>Microsoft Office PowerPoint</Application>
  <PresentationFormat>Widescreen</PresentationFormat>
  <Paragraphs>107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Montserrat</vt:lpstr>
      <vt:lpstr>Montserrat Black</vt:lpstr>
      <vt:lpstr>Montserrat Light</vt:lpstr>
      <vt:lpstr>Office Theme</vt:lpstr>
      <vt:lpstr>Cinebot Alpha</vt:lpstr>
      <vt:lpstr>PowerPoint Presentation</vt:lpstr>
      <vt:lpstr>Project overview</vt:lpstr>
      <vt:lpstr>Design Concepts (hardware)</vt:lpstr>
      <vt:lpstr>Design Concepts (software)</vt:lpstr>
      <vt:lpstr>Design Challenges  (hardware)</vt:lpstr>
      <vt:lpstr>Design Challenges   (software)</vt:lpstr>
      <vt:lpstr>Key Features</vt:lpstr>
      <vt:lpstr>Quintic Polynomial Trajectory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Used technologies (hardware)</vt:lpstr>
      <vt:lpstr>Used technologies (software)</vt:lpstr>
      <vt:lpstr>Development possibilities </vt:lpstr>
      <vt:lpstr>Time for a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Cinebot Alpha</dc:title>
  <dc:creator>Nikola</dc:creator>
  <cp:lastModifiedBy>Nikola Totev</cp:lastModifiedBy>
  <cp:revision>27</cp:revision>
  <dcterms:created xsi:type="dcterms:W3CDTF">2020-07-12T15:19:17Z</dcterms:created>
  <dcterms:modified xsi:type="dcterms:W3CDTF">2020-07-13T16:25:28Z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0x0101004E0A40EC6ADC91459D280C489679A65F</vt:lpwstr>
  </property>
</Properties>
</file>

<file path=docProps/thumbnail.jpeg>
</file>